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4" r:id="rId2"/>
    <p:sldId id="293" r:id="rId3"/>
    <p:sldId id="294" r:id="rId4"/>
    <p:sldId id="266" r:id="rId5"/>
    <p:sldId id="267" r:id="rId6"/>
    <p:sldId id="295" r:id="rId7"/>
    <p:sldId id="269" r:id="rId8"/>
    <p:sldId id="270" r:id="rId9"/>
    <p:sldId id="289" r:id="rId10"/>
    <p:sldId id="292" r:id="rId11"/>
    <p:sldId id="274" r:id="rId12"/>
    <p:sldId id="296" r:id="rId13"/>
    <p:sldId id="276" r:id="rId14"/>
    <p:sldId id="273" r:id="rId15"/>
    <p:sldId id="279" r:id="rId16"/>
    <p:sldId id="280" r:id="rId17"/>
    <p:sldId id="281" r:id="rId18"/>
    <p:sldId id="282" r:id="rId19"/>
    <p:sldId id="278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2BA6-6BF7-F14B-A10D-1306063AC34C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3E72-2C61-5B47-9594-84DC63C1500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59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Objective</a:t>
            </a:r>
            <a:r>
              <a:rPr lang="es-ES" dirty="0" smtClean="0"/>
              <a:t> </a:t>
            </a:r>
            <a:r>
              <a:rPr lang="es-ES" dirty="0" err="1" smtClean="0"/>
              <a:t>structural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clinical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examination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3E72-2C61-5B47-9594-84DC63C1500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2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98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33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74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13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95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7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2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36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7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1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35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5504-1623-4342-95F6-0CCE23A177A7}" type="datetimeFigureOut">
              <a:rPr lang="es-ES" smtClean="0"/>
              <a:t>18-06-15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D946-684D-2341-AD2A-EBC84DF650A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1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6279" y="173787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Bases de la Evaluación</a:t>
            </a:r>
            <a:b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L" sz="3100" i="1" dirty="0" smtClean="0">
                <a:solidFill>
                  <a:srgbClr val="7F7F7F"/>
                </a:solidFill>
              </a:rPr>
              <a:t>Principios de la Evaluación Efectiva</a:t>
            </a:r>
            <a:endParaRPr lang="es-CL" sz="3100" i="1" dirty="0">
              <a:solidFill>
                <a:srgbClr val="7F7F7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39544" y="4148888"/>
            <a:ext cx="3416424" cy="864096"/>
          </a:xfrm>
        </p:spPr>
        <p:txBody>
          <a:bodyPr anchor="b">
            <a:noAutofit/>
          </a:bodyPr>
          <a:lstStyle/>
          <a:p>
            <a:pPr algn="r"/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Alberto Arntz</a:t>
            </a:r>
          </a:p>
        </p:txBody>
      </p:sp>
      <p:pic>
        <p:nvPicPr>
          <p:cNvPr id="5" name="Picture 2" descr="https://sites.google.com/site/egaf12uc/config/app/images/Logos_uc_color_.pn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4" y="5012984"/>
            <a:ext cx="865440" cy="114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94" y="5347591"/>
            <a:ext cx="3968981" cy="8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Las Competencias son multidimensionales</a:t>
            </a:r>
            <a:endParaRPr lang="es-ES" sz="3200" dirty="0"/>
          </a:p>
        </p:txBody>
      </p:sp>
      <p:pic>
        <p:nvPicPr>
          <p:cNvPr id="3" name="11 Imagen" descr="canmeds_diagram.jpg"/>
          <p:cNvPicPr>
            <a:picLocks noChangeAspect="1"/>
          </p:cNvPicPr>
          <p:nvPr/>
        </p:nvPicPr>
        <p:blipFill>
          <a:blip r:embed="rId2" cstate="print"/>
          <a:srcRect b="17729"/>
          <a:stretch>
            <a:fillRect/>
          </a:stretch>
        </p:blipFill>
        <p:spPr>
          <a:xfrm>
            <a:off x="2586746" y="2005916"/>
            <a:ext cx="4298409" cy="3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7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anmeds_diagram.jpg"/>
          <p:cNvPicPr>
            <a:picLocks noChangeAspect="1"/>
          </p:cNvPicPr>
          <p:nvPr/>
        </p:nvPicPr>
        <p:blipFill>
          <a:blip r:embed="rId2" cstate="print"/>
          <a:srcRect b="17729"/>
          <a:stretch>
            <a:fillRect/>
          </a:stretch>
        </p:blipFill>
        <p:spPr>
          <a:xfrm>
            <a:off x="2987824" y="1988840"/>
            <a:ext cx="3405980" cy="309634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868144" y="1412776"/>
            <a:ext cx="2592288" cy="600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1100" b="1" dirty="0" smtClean="0"/>
              <a:t>Comunicador</a:t>
            </a:r>
          </a:p>
          <a:p>
            <a:pPr>
              <a:buFontTx/>
              <a:buChar char="-"/>
            </a:pPr>
            <a:r>
              <a:rPr lang="es-CL" sz="1100" dirty="0" smtClean="0"/>
              <a:t>Informó riesgos y beneficios de cirugía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516216" y="3212976"/>
            <a:ext cx="2196752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Colaborador</a:t>
            </a:r>
          </a:p>
          <a:p>
            <a:r>
              <a:rPr lang="es-CL" sz="1100" dirty="0"/>
              <a:t>E</a:t>
            </a:r>
            <a:r>
              <a:rPr lang="es-CL" sz="1100" dirty="0" smtClean="0"/>
              <a:t>nseñó a residente menor</a:t>
            </a:r>
            <a:r>
              <a:rPr lang="es-CL" sz="1400" dirty="0" smtClean="0"/>
              <a:t>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868144" y="4869160"/>
            <a:ext cx="252028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Administrador</a:t>
            </a:r>
          </a:p>
          <a:p>
            <a:r>
              <a:rPr lang="es-CL" sz="1100" dirty="0" smtClean="0"/>
              <a:t>Definió criterios de referencia a Policlínico de cataratas</a:t>
            </a:r>
            <a:endParaRPr lang="es-CL" sz="1100" dirty="0"/>
          </a:p>
        </p:txBody>
      </p:sp>
      <p:sp>
        <p:nvSpPr>
          <p:cNvPr id="16" name="15 Rectángulo"/>
          <p:cNvSpPr/>
          <p:nvPr/>
        </p:nvSpPr>
        <p:spPr>
          <a:xfrm>
            <a:off x="467544" y="5157192"/>
            <a:ext cx="3240360" cy="6001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1100" b="1" dirty="0" smtClean="0"/>
              <a:t>Promotor de Salud</a:t>
            </a:r>
          </a:p>
          <a:p>
            <a:r>
              <a:rPr lang="es-CL" sz="1100" dirty="0" smtClean="0"/>
              <a:t>Participó programa comunitario de </a:t>
            </a:r>
            <a:r>
              <a:rPr lang="es-CL" sz="1100" dirty="0" err="1" smtClean="0"/>
              <a:t>screening</a:t>
            </a:r>
            <a:r>
              <a:rPr lang="es-CL" sz="1100" dirty="0" smtClean="0"/>
              <a:t> de catarata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23528" y="3068960"/>
            <a:ext cx="252028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Erudito</a:t>
            </a:r>
          </a:p>
          <a:p>
            <a:r>
              <a:rPr lang="es-CL" sz="1100" dirty="0" smtClean="0"/>
              <a:t>Participó en estudio clínico de nueva técnica quirúrgica</a:t>
            </a:r>
            <a:endParaRPr lang="es-CL" sz="11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83568" y="1412776"/>
            <a:ext cx="288032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100" b="1" dirty="0" smtClean="0"/>
              <a:t>Profesional</a:t>
            </a:r>
          </a:p>
          <a:p>
            <a:r>
              <a:rPr lang="es-CL" sz="1100" dirty="0" smtClean="0"/>
              <a:t>Informó a paciente de evento adverso,  solicitando ayuda a experto</a:t>
            </a:r>
            <a:endParaRPr lang="es-CL" sz="11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0"/>
            <a:ext cx="680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2">
                    <a:lumMod val="50000"/>
                  </a:schemeClr>
                </a:solidFill>
              </a:rPr>
              <a:t>Evaluación de  Roles de Competencia</a:t>
            </a:r>
          </a:p>
          <a:p>
            <a:r>
              <a:rPr lang="es-CL" sz="2400" dirty="0" smtClean="0">
                <a:solidFill>
                  <a:schemeClr val="tx2">
                    <a:lumMod val="50000"/>
                  </a:schemeClr>
                </a:solidFill>
              </a:rPr>
              <a:t>En </a:t>
            </a:r>
            <a:r>
              <a:rPr lang="es-CL" sz="2400" dirty="0" err="1" smtClean="0">
                <a:solidFill>
                  <a:schemeClr val="tx2">
                    <a:lumMod val="50000"/>
                  </a:schemeClr>
                </a:solidFill>
              </a:rPr>
              <a:t>Facoemulsificación</a:t>
            </a:r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995936" y="3212976"/>
            <a:ext cx="144016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/>
              <a:t>Experto</a:t>
            </a:r>
            <a:r>
              <a:rPr lang="es-CL" sz="1100" dirty="0" smtClean="0"/>
              <a:t>: realiza correctamente </a:t>
            </a:r>
            <a:r>
              <a:rPr lang="es-CL" sz="1100" dirty="0" err="1" smtClean="0"/>
              <a:t>Facoemulsificación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400163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8" grpId="0" animBg="1"/>
      <p:bldP spid="2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594" y="2146056"/>
            <a:ext cx="2977857" cy="17306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Qué es evaluar.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Qué evaluamos.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rgbClr val="FFFF00"/>
                </a:solidFill>
                <a:latin typeface="Chalkboard"/>
                <a:cs typeface="Chalkboard"/>
              </a:rPr>
              <a:t>Cómo evaluamos.</a:t>
            </a:r>
          </a:p>
          <a:p>
            <a:pPr>
              <a:lnSpc>
                <a:spcPct val="120000"/>
              </a:lnSpc>
            </a:pPr>
            <a:endParaRPr lang="es-ES" sz="18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761" y="142068"/>
            <a:ext cx="4147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Contenidos de la Sesión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161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Características de una Evaluación Efectiva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s-CL" dirty="0" smtClean="0"/>
              <a:t>Instrumentos de evaluación validados y alineados con los Objetivos del Programa.</a:t>
            </a:r>
          </a:p>
          <a:p>
            <a:r>
              <a:rPr lang="es-CL" dirty="0" smtClean="0"/>
              <a:t>Longitudinal.</a:t>
            </a:r>
          </a:p>
          <a:p>
            <a:r>
              <a:rPr lang="es-CL" dirty="0" smtClean="0"/>
              <a:t>Retroalimentación efectiva.</a:t>
            </a:r>
          </a:p>
          <a:p>
            <a:r>
              <a:rPr lang="es-CL" dirty="0" smtClean="0"/>
              <a:t>Múltiples instrumentos.</a:t>
            </a:r>
          </a:p>
          <a:p>
            <a:r>
              <a:rPr lang="es-CL" dirty="0" smtClean="0"/>
              <a:t>Múltiples evaluadores capacitados.</a:t>
            </a:r>
          </a:p>
          <a:p>
            <a:pPr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211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smtClean="0">
                <a:solidFill>
                  <a:schemeClr val="tx2">
                    <a:lumMod val="50000"/>
                  </a:schemeClr>
                </a:solidFill>
              </a:rPr>
              <a:t>Evaluación no alineada con 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Objetivo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5554960" cy="4392488"/>
          </a:xfrm>
        </p:spPr>
        <p:txBody>
          <a:bodyPr>
            <a:normAutofit fontScale="77500" lnSpcReduction="20000"/>
          </a:bodyPr>
          <a:lstStyle/>
          <a:p>
            <a:r>
              <a:rPr lang="es-CL" dirty="0" smtClean="0"/>
              <a:t>Objetivo: </a:t>
            </a:r>
          </a:p>
          <a:p>
            <a:pPr lvl="1"/>
            <a:r>
              <a:rPr lang="es-CL" dirty="0" smtClean="0"/>
              <a:t>Realizar correctamente </a:t>
            </a:r>
            <a:r>
              <a:rPr lang="es-CL" dirty="0" err="1" smtClean="0"/>
              <a:t>facoemulsificación</a:t>
            </a:r>
            <a:r>
              <a:rPr lang="es-CL" dirty="0" smtClean="0"/>
              <a:t>.</a:t>
            </a:r>
          </a:p>
          <a:p>
            <a:pPr lvl="1">
              <a:buNone/>
            </a:pPr>
            <a:endParaRPr lang="es-CL" dirty="0" smtClean="0"/>
          </a:p>
          <a:p>
            <a:r>
              <a:rPr lang="es-CL" dirty="0" smtClean="0"/>
              <a:t>Evaluación </a:t>
            </a:r>
            <a:r>
              <a:rPr lang="es-CL" b="1" dirty="0" smtClean="0"/>
              <a:t>no</a:t>
            </a:r>
            <a:r>
              <a:rPr lang="es-CL" dirty="0" smtClean="0"/>
              <a:t> alineada con el Objetivo</a:t>
            </a:r>
          </a:p>
          <a:p>
            <a:pPr lvl="1"/>
            <a:r>
              <a:rPr lang="es-CL" dirty="0" smtClean="0"/>
              <a:t> Enumerar los pasos de una </a:t>
            </a:r>
            <a:r>
              <a:rPr lang="es-CL" dirty="0" err="1" smtClean="0"/>
              <a:t>facoemulsificación</a:t>
            </a:r>
            <a:r>
              <a:rPr lang="es-CL" dirty="0" smtClean="0"/>
              <a:t>.</a:t>
            </a:r>
          </a:p>
          <a:p>
            <a:pPr lvl="1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2060"/>
                </a:solidFill>
              </a:rPr>
              <a:t>Evaluación alineada con Objetivo</a:t>
            </a:r>
          </a:p>
          <a:p>
            <a:pPr lvl="1"/>
            <a:r>
              <a:rPr lang="es-CL" dirty="0" smtClean="0">
                <a:solidFill>
                  <a:srgbClr val="002060"/>
                </a:solidFill>
              </a:rPr>
              <a:t>Rúbrica de observación de </a:t>
            </a:r>
            <a:r>
              <a:rPr lang="es-CL" dirty="0" err="1" smtClean="0">
                <a:solidFill>
                  <a:srgbClr val="002060"/>
                </a:solidFill>
              </a:rPr>
              <a:t>facoemulsificación</a:t>
            </a:r>
            <a:r>
              <a:rPr lang="es-CL" dirty="0" smtClean="0">
                <a:solidFill>
                  <a:srgbClr val="002060"/>
                </a:solidFill>
              </a:rPr>
              <a:t> en paciente real</a:t>
            </a:r>
          </a:p>
          <a:p>
            <a:pPr lvl="1">
              <a:buNone/>
            </a:pPr>
            <a:r>
              <a:rPr lang="es-CL" sz="2100" dirty="0" smtClean="0">
                <a:solidFill>
                  <a:srgbClr val="002060"/>
                </a:solidFill>
              </a:rPr>
              <a:t> (ICO-OSCAR. www.educators.icoph.org)</a:t>
            </a:r>
          </a:p>
          <a:p>
            <a:endParaRPr lang="es-CL" dirty="0" smtClean="0"/>
          </a:p>
          <a:p>
            <a:endParaRPr lang="es-CL" dirty="0" smtClean="0"/>
          </a:p>
        </p:txBody>
      </p:sp>
      <p:pic>
        <p:nvPicPr>
          <p:cNvPr id="15" name="Picture 2" descr="http://ozsoapbox.com/wp-content/uploads/2011/12/legal-yet-illegal-right-turn-tai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556792"/>
            <a:ext cx="1809724" cy="1368152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>
            <a:off x="6444208" y="3717032"/>
            <a:ext cx="2088232" cy="1440160"/>
            <a:chOff x="1259632" y="4077072"/>
            <a:chExt cx="2808312" cy="1944216"/>
          </a:xfrm>
        </p:grpSpPr>
        <p:sp>
          <p:nvSpPr>
            <p:cNvPr id="19" name="18 Triángulo isósceles"/>
            <p:cNvSpPr/>
            <p:nvPr/>
          </p:nvSpPr>
          <p:spPr>
            <a:xfrm>
              <a:off x="1259632" y="4077072"/>
              <a:ext cx="2808312" cy="194421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0" name="19 Conector recto"/>
            <p:cNvCxnSpPr/>
            <p:nvPr/>
          </p:nvCxnSpPr>
          <p:spPr>
            <a:xfrm flipH="1">
              <a:off x="1557897" y="5623607"/>
              <a:ext cx="22369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H="1">
              <a:off x="1806451" y="5225927"/>
              <a:ext cx="16901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2154427" y="4784060"/>
              <a:ext cx="10439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2228015" y="5632445"/>
              <a:ext cx="772195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b="1" dirty="0" err="1" smtClean="0">
                  <a:solidFill>
                    <a:srgbClr val="C00000"/>
                  </a:solidFill>
                </a:rPr>
                <a:t>knows</a:t>
              </a:r>
              <a:endParaRPr lang="es-CL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034339" y="5243602"/>
              <a:ext cx="1192568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b="1" dirty="0" err="1" smtClean="0">
                  <a:solidFill>
                    <a:srgbClr val="C00000"/>
                  </a:solidFill>
                </a:rPr>
                <a:t>knows</a:t>
              </a:r>
              <a:r>
                <a:rPr lang="es-CL" sz="1100" b="1" dirty="0" smtClean="0">
                  <a:solidFill>
                    <a:srgbClr val="C00000"/>
                  </a:solidFill>
                </a:rPr>
                <a:t> </a:t>
              </a:r>
              <a:r>
                <a:rPr lang="es-CL" sz="1100" b="1" dirty="0" err="1" smtClean="0">
                  <a:solidFill>
                    <a:srgbClr val="C00000"/>
                  </a:solidFill>
                </a:rPr>
                <a:t>how</a:t>
              </a:r>
              <a:endParaRPr lang="es-CL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034339" y="4854758"/>
              <a:ext cx="1166698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 smtClean="0"/>
                <a:t>shows </a:t>
              </a:r>
              <a:r>
                <a:rPr lang="es-CL" sz="1100" dirty="0" err="1" smtClean="0"/>
                <a:t>how</a:t>
              </a:r>
              <a:endParaRPr lang="es-CL" sz="11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24854" y="4368704"/>
              <a:ext cx="657938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100" dirty="0" err="1" smtClean="0"/>
                <a:t>does</a:t>
              </a:r>
              <a:endParaRPr lang="es-CL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232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Evaluación Longitudinal</a:t>
            </a:r>
            <a:endParaRPr lang="es-CL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3068960"/>
            <a:ext cx="17281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mic Sans MS" pitchFamily="66" charset="0"/>
              </a:rPr>
              <a:t>Determinar el nivel de conocimiento basal</a:t>
            </a:r>
          </a:p>
          <a:p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35896" y="3068960"/>
            <a:ext cx="1872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mic Sans MS" pitchFamily="66" charset="0"/>
              </a:rPr>
              <a:t>Recopilar información del progreso del estudiante</a:t>
            </a:r>
          </a:p>
          <a:p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04248" y="2996952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omic Sans MS" pitchFamily="66" charset="0"/>
              </a:rPr>
              <a:t>Determinar el dominio de conocimientos, habilidades y actitudes</a:t>
            </a:r>
          </a:p>
          <a:p>
            <a:endParaRPr lang="es-CL" dirty="0"/>
          </a:p>
        </p:txBody>
      </p:sp>
      <p:grpSp>
        <p:nvGrpSpPr>
          <p:cNvPr id="47" name="46 Grupo"/>
          <p:cNvGrpSpPr/>
          <p:nvPr/>
        </p:nvGrpSpPr>
        <p:grpSpPr>
          <a:xfrm>
            <a:off x="467544" y="1556792"/>
            <a:ext cx="8198253" cy="1305436"/>
            <a:chOff x="467544" y="1988840"/>
            <a:chExt cx="8198253" cy="1305436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611560" y="2636912"/>
              <a:ext cx="7848872" cy="0"/>
            </a:xfrm>
            <a:prstGeom prst="line">
              <a:avLst/>
            </a:prstGeom>
            <a:ln w="50800" cmpd="tri">
              <a:headEnd type="diamond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5 Rombo"/>
            <p:cNvSpPr/>
            <p:nvPr/>
          </p:nvSpPr>
          <p:spPr>
            <a:xfrm>
              <a:off x="4499992" y="2492896"/>
              <a:ext cx="288032" cy="28803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7544" y="2924944"/>
              <a:ext cx="139012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latin typeface="Comic Sans MS" pitchFamily="66" charset="0"/>
                </a:rPr>
                <a:t>diagnóstica</a:t>
              </a:r>
              <a:endParaRPr lang="es-CL" dirty="0">
                <a:latin typeface="Comic Sans MS" pitchFamily="66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923928" y="2924944"/>
              <a:ext cx="123623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latin typeface="Comic Sans MS" pitchFamily="66" charset="0"/>
                </a:rPr>
                <a:t>formativa</a:t>
              </a:r>
              <a:endParaRPr lang="es-CL" dirty="0">
                <a:latin typeface="Comic Sans MS" pitchFamily="66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24328" y="2924944"/>
              <a:ext cx="111921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L" dirty="0" err="1" smtClean="0">
                  <a:latin typeface="Comic Sans MS" pitchFamily="66" charset="0"/>
                </a:rPr>
                <a:t>sumativa</a:t>
              </a:r>
              <a:endParaRPr lang="es-CL" dirty="0">
                <a:latin typeface="Comic Sans MS" pitchFamily="66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39552" y="198884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conocer</a:t>
              </a:r>
              <a:endParaRPr lang="es-CL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39952" y="2060848"/>
              <a:ext cx="921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reforzar</a:t>
              </a:r>
              <a:endParaRPr lang="es-CL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668344" y="2060848"/>
              <a:ext cx="997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asegurar</a:t>
              </a:r>
              <a:endParaRPr lang="es-CL" dirty="0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323528" y="4365104"/>
            <a:ext cx="2088232" cy="2025516"/>
            <a:chOff x="323528" y="4365104"/>
            <a:chExt cx="2088232" cy="2025516"/>
          </a:xfrm>
        </p:grpSpPr>
        <p:sp>
          <p:nvSpPr>
            <p:cNvPr id="17" name="16 CuadroTexto"/>
            <p:cNvSpPr txBox="1"/>
            <p:nvPr/>
          </p:nvSpPr>
          <p:spPr>
            <a:xfrm>
              <a:off x="827584" y="602128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MCQ</a:t>
              </a:r>
              <a:endParaRPr lang="es-CL" dirty="0"/>
            </a:p>
          </p:txBody>
        </p:sp>
        <p:grpSp>
          <p:nvGrpSpPr>
            <p:cNvPr id="20" name="19 Grupo"/>
            <p:cNvGrpSpPr/>
            <p:nvPr/>
          </p:nvGrpSpPr>
          <p:grpSpPr>
            <a:xfrm>
              <a:off x="323528" y="4365104"/>
              <a:ext cx="2088232" cy="1440160"/>
              <a:chOff x="1259632" y="4077072"/>
              <a:chExt cx="2808312" cy="1944216"/>
            </a:xfrm>
          </p:grpSpPr>
          <p:sp>
            <p:nvSpPr>
              <p:cNvPr id="21" name="20 Triángulo isósceles"/>
              <p:cNvSpPr/>
              <p:nvPr/>
            </p:nvSpPr>
            <p:spPr>
              <a:xfrm>
                <a:off x="1259632" y="4077072"/>
                <a:ext cx="2808312" cy="1944216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22" name="21 Conector recto"/>
              <p:cNvCxnSpPr/>
              <p:nvPr/>
            </p:nvCxnSpPr>
            <p:spPr>
              <a:xfrm flipH="1">
                <a:off x="1557897" y="5623607"/>
                <a:ext cx="22369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"/>
              <p:cNvCxnSpPr/>
              <p:nvPr/>
            </p:nvCxnSpPr>
            <p:spPr>
              <a:xfrm flipH="1">
                <a:off x="1806451" y="5225927"/>
                <a:ext cx="169016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 flipH="1">
                <a:off x="2154427" y="4784060"/>
                <a:ext cx="104392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CuadroTexto"/>
              <p:cNvSpPr txBox="1"/>
              <p:nvPr/>
            </p:nvSpPr>
            <p:spPr>
              <a:xfrm>
                <a:off x="2228015" y="5632445"/>
                <a:ext cx="772195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b="1" dirty="0" err="1" smtClean="0">
                    <a:solidFill>
                      <a:srgbClr val="C00000"/>
                    </a:solidFill>
                  </a:rPr>
                  <a:t>knows</a:t>
                </a:r>
                <a:endParaRPr lang="es-CL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2034339" y="5243602"/>
                <a:ext cx="119256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b="1" dirty="0" err="1" smtClean="0">
                    <a:solidFill>
                      <a:srgbClr val="C00000"/>
                    </a:solidFill>
                  </a:rPr>
                  <a:t>knows</a:t>
                </a:r>
                <a:r>
                  <a:rPr lang="es-CL" sz="11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s-CL" sz="1100" b="1" dirty="0" err="1" smtClean="0">
                    <a:solidFill>
                      <a:srgbClr val="C00000"/>
                    </a:solidFill>
                  </a:rPr>
                  <a:t>how</a:t>
                </a:r>
                <a:endParaRPr lang="es-CL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2034339" y="4854758"/>
                <a:ext cx="116669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smtClean="0"/>
                  <a:t>shows </a:t>
                </a:r>
                <a:r>
                  <a:rPr lang="es-CL" sz="1100" dirty="0" err="1" smtClean="0"/>
                  <a:t>how</a:t>
                </a:r>
                <a:endParaRPr lang="es-CL" sz="1100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2324854" y="4368704"/>
                <a:ext cx="65793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err="1" smtClean="0"/>
                  <a:t>does</a:t>
                </a:r>
                <a:endParaRPr lang="es-CL" sz="1100" dirty="0"/>
              </a:p>
            </p:txBody>
          </p:sp>
        </p:grpSp>
      </p:grpSp>
      <p:grpSp>
        <p:nvGrpSpPr>
          <p:cNvPr id="49" name="48 Grupo"/>
          <p:cNvGrpSpPr/>
          <p:nvPr/>
        </p:nvGrpSpPr>
        <p:grpSpPr>
          <a:xfrm>
            <a:off x="3419872" y="4365104"/>
            <a:ext cx="2088232" cy="2230507"/>
            <a:chOff x="3419872" y="4365104"/>
            <a:chExt cx="2088232" cy="2230507"/>
          </a:xfrm>
        </p:grpSpPr>
        <p:sp>
          <p:nvSpPr>
            <p:cNvPr id="18" name="17 CuadroTexto"/>
            <p:cNvSpPr txBox="1"/>
            <p:nvPr/>
          </p:nvSpPr>
          <p:spPr>
            <a:xfrm>
              <a:off x="3923928" y="5949280"/>
              <a:ext cx="1372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/>
                <a:t>OSCE (ECOE)</a:t>
              </a:r>
              <a:endParaRPr lang="es-CL" dirty="0" smtClean="0"/>
            </a:p>
            <a:p>
              <a:r>
                <a:rPr lang="es-CL" dirty="0" smtClean="0"/>
                <a:t>Simulación</a:t>
              </a:r>
              <a:endParaRPr lang="es-CL" dirty="0"/>
            </a:p>
          </p:txBody>
        </p:sp>
        <p:grpSp>
          <p:nvGrpSpPr>
            <p:cNvPr id="29" name="28 Grupo"/>
            <p:cNvGrpSpPr/>
            <p:nvPr/>
          </p:nvGrpSpPr>
          <p:grpSpPr>
            <a:xfrm>
              <a:off x="3419872" y="4365104"/>
              <a:ext cx="2088232" cy="1440160"/>
              <a:chOff x="1259632" y="4077072"/>
              <a:chExt cx="2808312" cy="1944216"/>
            </a:xfrm>
          </p:grpSpPr>
          <p:sp>
            <p:nvSpPr>
              <p:cNvPr id="30" name="29 Triángulo isósceles"/>
              <p:cNvSpPr/>
              <p:nvPr/>
            </p:nvSpPr>
            <p:spPr>
              <a:xfrm>
                <a:off x="1259632" y="4077072"/>
                <a:ext cx="2808312" cy="1944216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31" name="30 Conector recto"/>
              <p:cNvCxnSpPr/>
              <p:nvPr/>
            </p:nvCxnSpPr>
            <p:spPr>
              <a:xfrm flipH="1">
                <a:off x="1557897" y="5623607"/>
                <a:ext cx="22369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 flipH="1">
                <a:off x="1806451" y="5225927"/>
                <a:ext cx="169016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flipH="1">
                <a:off x="2154427" y="4784060"/>
                <a:ext cx="104392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CuadroTexto"/>
              <p:cNvSpPr txBox="1"/>
              <p:nvPr/>
            </p:nvSpPr>
            <p:spPr>
              <a:xfrm>
                <a:off x="2228015" y="5632445"/>
                <a:ext cx="772195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err="1" smtClean="0"/>
                  <a:t>knows</a:t>
                </a:r>
                <a:endParaRPr lang="es-CL" sz="1100" dirty="0"/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>
                <a:off x="2034339" y="5243602"/>
                <a:ext cx="119256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err="1" smtClean="0"/>
                  <a:t>knows</a:t>
                </a:r>
                <a:r>
                  <a:rPr lang="es-CL" sz="1100" dirty="0" smtClean="0"/>
                  <a:t> </a:t>
                </a:r>
                <a:r>
                  <a:rPr lang="es-CL" sz="1100" dirty="0" err="1" smtClean="0"/>
                  <a:t>how</a:t>
                </a:r>
                <a:endParaRPr lang="es-CL" sz="1100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2034339" y="4854758"/>
                <a:ext cx="119256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b="1" dirty="0" smtClean="0">
                    <a:solidFill>
                      <a:srgbClr val="C00000"/>
                    </a:solidFill>
                  </a:rPr>
                  <a:t>shows </a:t>
                </a:r>
                <a:r>
                  <a:rPr lang="es-CL" sz="1100" b="1" dirty="0" err="1" smtClean="0">
                    <a:solidFill>
                      <a:srgbClr val="C00000"/>
                    </a:solidFill>
                  </a:rPr>
                  <a:t>how</a:t>
                </a:r>
                <a:endParaRPr lang="es-CL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2324854" y="4368704"/>
                <a:ext cx="65793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err="1" smtClean="0"/>
                  <a:t>does</a:t>
                </a:r>
                <a:endParaRPr lang="es-CL" sz="1100" dirty="0"/>
              </a:p>
            </p:txBody>
          </p:sp>
        </p:grpSp>
      </p:grpSp>
      <p:grpSp>
        <p:nvGrpSpPr>
          <p:cNvPr id="50" name="49 Grupo"/>
          <p:cNvGrpSpPr/>
          <p:nvPr/>
        </p:nvGrpSpPr>
        <p:grpSpPr>
          <a:xfrm>
            <a:off x="6516216" y="4437112"/>
            <a:ext cx="2088232" cy="2230507"/>
            <a:chOff x="6516216" y="4437112"/>
            <a:chExt cx="2088232" cy="2230507"/>
          </a:xfrm>
        </p:grpSpPr>
        <p:sp>
          <p:nvSpPr>
            <p:cNvPr id="19" name="18 CuadroTexto"/>
            <p:cNvSpPr txBox="1"/>
            <p:nvPr/>
          </p:nvSpPr>
          <p:spPr>
            <a:xfrm>
              <a:off x="6804248" y="6021288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Evaluación directa</a:t>
              </a:r>
              <a:endParaRPr lang="es-CL" dirty="0"/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6516216" y="4437112"/>
              <a:ext cx="2088232" cy="1440160"/>
              <a:chOff x="1259632" y="4077072"/>
              <a:chExt cx="2808312" cy="1944216"/>
            </a:xfrm>
          </p:grpSpPr>
          <p:sp>
            <p:nvSpPr>
              <p:cNvPr id="39" name="38 Triángulo isósceles"/>
              <p:cNvSpPr/>
              <p:nvPr/>
            </p:nvSpPr>
            <p:spPr>
              <a:xfrm>
                <a:off x="1259632" y="4077072"/>
                <a:ext cx="2808312" cy="1944216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40" name="39 Conector recto"/>
              <p:cNvCxnSpPr/>
              <p:nvPr/>
            </p:nvCxnSpPr>
            <p:spPr>
              <a:xfrm flipH="1">
                <a:off x="1557897" y="5623607"/>
                <a:ext cx="223698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flipH="1">
                <a:off x="1806451" y="5225927"/>
                <a:ext cx="169016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 flipH="1">
                <a:off x="2154427" y="4784060"/>
                <a:ext cx="104392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42 CuadroTexto"/>
              <p:cNvSpPr txBox="1"/>
              <p:nvPr/>
            </p:nvSpPr>
            <p:spPr>
              <a:xfrm>
                <a:off x="2228015" y="5632445"/>
                <a:ext cx="772195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err="1" smtClean="0"/>
                  <a:t>knows</a:t>
                </a:r>
                <a:endParaRPr lang="es-CL" sz="1100" dirty="0"/>
              </a:p>
            </p:txBody>
          </p:sp>
          <p:sp>
            <p:nvSpPr>
              <p:cNvPr id="44" name="43 CuadroTexto"/>
              <p:cNvSpPr txBox="1"/>
              <p:nvPr/>
            </p:nvSpPr>
            <p:spPr>
              <a:xfrm>
                <a:off x="2034339" y="5243602"/>
                <a:ext cx="116669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err="1" smtClean="0"/>
                  <a:t>knows</a:t>
                </a:r>
                <a:r>
                  <a:rPr lang="es-CL" sz="1100" dirty="0" smtClean="0"/>
                  <a:t> </a:t>
                </a:r>
                <a:r>
                  <a:rPr lang="es-CL" sz="1100" dirty="0" err="1" smtClean="0"/>
                  <a:t>how</a:t>
                </a:r>
                <a:endParaRPr lang="es-CL" sz="1100" dirty="0"/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2034339" y="4854758"/>
                <a:ext cx="116669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dirty="0" smtClean="0"/>
                  <a:t>shows </a:t>
                </a:r>
                <a:r>
                  <a:rPr lang="es-CL" sz="1100" dirty="0" err="1" smtClean="0"/>
                  <a:t>how</a:t>
                </a:r>
                <a:endParaRPr lang="es-CL" sz="1100" dirty="0"/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2324854" y="4368704"/>
                <a:ext cx="657938" cy="353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100" b="1" dirty="0" err="1" smtClean="0">
                    <a:solidFill>
                      <a:srgbClr val="C00000"/>
                    </a:solidFill>
                  </a:rPr>
                  <a:t>does</a:t>
                </a:r>
                <a:endParaRPr lang="es-CL" sz="1100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90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Retroalimentación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964704"/>
          </a:xfrm>
        </p:spPr>
        <p:txBody>
          <a:bodyPr>
            <a:normAutofit/>
          </a:bodyPr>
          <a:lstStyle/>
          <a:p>
            <a:r>
              <a:rPr lang="es-CL" sz="2400" dirty="0" smtClean="0"/>
              <a:t>El </a:t>
            </a:r>
            <a:r>
              <a:rPr lang="es-CL" sz="2400" dirty="0" err="1" smtClean="0"/>
              <a:t>feedback</a:t>
            </a:r>
            <a:r>
              <a:rPr lang="es-CL" sz="2400" dirty="0" smtClean="0"/>
              <a:t> es el elemento más importante para que la evaluación guíe el aprendizaje.</a:t>
            </a:r>
            <a:endParaRPr lang="es-CL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932040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/>
              <a:t>Ende JAMA 250; 6: 777-81. 1983</a:t>
            </a:r>
            <a:endParaRPr lang="es-CL" dirty="0"/>
          </a:p>
        </p:txBody>
      </p:sp>
      <p:pic>
        <p:nvPicPr>
          <p:cNvPr id="35842" name="Picture 2" descr="http://donigreenberg.com/wp-content/uploads/2008/12/man-sha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3810000" cy="28575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515719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Sin </a:t>
            </a:r>
            <a:r>
              <a:rPr lang="es-CL" dirty="0" err="1" smtClean="0"/>
              <a:t>feedback</a:t>
            </a:r>
            <a:r>
              <a:rPr lang="es-CL" dirty="0" smtClean="0"/>
              <a:t> los errores no son enmendados, los buenos desempeños no son reforzados y las competencias clínicas no son íntegramente adquiridas.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78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Sin retroalimentación…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5508104" cy="58052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s-CL" sz="7200" dirty="0" smtClean="0"/>
              <a:t>Sensación de incertidumbre en la práctica profesional.</a:t>
            </a:r>
          </a:p>
          <a:p>
            <a:pPr>
              <a:lnSpc>
                <a:spcPct val="170000"/>
              </a:lnSpc>
            </a:pPr>
            <a:r>
              <a:rPr lang="es-CL" sz="7200" dirty="0" smtClean="0"/>
              <a:t>Estudiantes inseguros generan sus propios códigos de </a:t>
            </a:r>
            <a:r>
              <a:rPr lang="es-CL" sz="7200" dirty="0" err="1" smtClean="0"/>
              <a:t>feedback</a:t>
            </a:r>
            <a:r>
              <a:rPr lang="es-CL" sz="7200" dirty="0" smtClean="0"/>
              <a:t>, asignando significados erróneos a mensajes no verbales.</a:t>
            </a:r>
          </a:p>
          <a:p>
            <a:pPr>
              <a:lnSpc>
                <a:spcPct val="170000"/>
              </a:lnSpc>
            </a:pPr>
            <a:r>
              <a:rPr lang="es-CL" sz="7200" dirty="0" smtClean="0"/>
              <a:t>Estudiantes cuya reacción a la incertidumbre es de </a:t>
            </a:r>
            <a:r>
              <a:rPr lang="es-CL" sz="7200" dirty="0" err="1" smtClean="0"/>
              <a:t>sobreindependencia</a:t>
            </a:r>
            <a:r>
              <a:rPr lang="es-CL" sz="7200" dirty="0" smtClean="0"/>
              <a:t> o arrogancia pueden  sentirse falsamente competentes.</a:t>
            </a:r>
          </a:p>
          <a:p>
            <a:pPr>
              <a:lnSpc>
                <a:spcPct val="170000"/>
              </a:lnSpc>
            </a:pPr>
            <a:r>
              <a:rPr lang="es-CL" sz="7200" dirty="0" smtClean="0"/>
              <a:t>Sub-estimación de las competencias clínicas de los docentes.</a:t>
            </a:r>
          </a:p>
          <a:p>
            <a:pPr>
              <a:lnSpc>
                <a:spcPct val="170000"/>
              </a:lnSpc>
            </a:pPr>
            <a:r>
              <a:rPr lang="es-CL" sz="7200" dirty="0" smtClean="0"/>
              <a:t>Sobreestimación de los exámenes escritos. Las habilidades clínicas son secundarias respecto a las habilidades de memorización</a:t>
            </a:r>
          </a:p>
          <a:p>
            <a:pPr>
              <a:buNone/>
            </a:pPr>
            <a:endParaRPr lang="es-CL" dirty="0"/>
          </a:p>
        </p:txBody>
      </p:sp>
      <p:pic>
        <p:nvPicPr>
          <p:cNvPr id="37890" name="Picture 2" descr="http://wvw.lamarihuana.com/wp-content/uploads/2011/11/ciego-sordo-mu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596" y="1340768"/>
            <a:ext cx="355239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25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Retroalimentación Efectiva</a:t>
            </a:r>
            <a:endParaRPr lang="es-CL" sz="3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4680520" cy="4525963"/>
          </a:xfrm>
        </p:spPr>
        <p:txBody>
          <a:bodyPr>
            <a:normAutofit/>
          </a:bodyPr>
          <a:lstStyle/>
          <a:p>
            <a:r>
              <a:rPr lang="es-CL" sz="2400" dirty="0" smtClean="0"/>
              <a:t>Información </a:t>
            </a:r>
            <a:r>
              <a:rPr lang="es-CL" sz="2400" dirty="0" smtClean="0">
                <a:solidFill>
                  <a:srgbClr val="1F497D"/>
                </a:solidFill>
              </a:rPr>
              <a:t>específica sobre el desempeño observado</a:t>
            </a:r>
            <a:r>
              <a:rPr lang="es-CL" sz="2400" dirty="0" smtClean="0"/>
              <a:t>, comparado con un estándar previamente conocido por alumno y evaluador.</a:t>
            </a:r>
          </a:p>
          <a:p>
            <a:pPr>
              <a:buNone/>
            </a:pPr>
            <a:endParaRPr lang="es-CL" sz="2400" dirty="0" smtClean="0"/>
          </a:p>
          <a:p>
            <a:r>
              <a:rPr lang="es-CL" sz="2400" dirty="0" smtClean="0"/>
              <a:t>Planificado e idealmente solicitado por el alumno.</a:t>
            </a:r>
          </a:p>
          <a:p>
            <a:pPr>
              <a:buNone/>
            </a:pPr>
            <a:endParaRPr lang="es-CL" sz="2400" dirty="0" smtClean="0"/>
          </a:p>
          <a:p>
            <a:r>
              <a:rPr lang="es-CL" sz="2400" dirty="0" smtClean="0"/>
              <a:t>Inmediata y directa.</a:t>
            </a:r>
          </a:p>
        </p:txBody>
      </p:sp>
      <p:pic>
        <p:nvPicPr>
          <p:cNvPr id="7170" name="Picture 2" descr="http://opciononcologia.com/images/comunic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223937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0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1556792"/>
            <a:ext cx="6480720" cy="3365798"/>
            <a:chOff x="2339752" y="2348880"/>
            <a:chExt cx="6480720" cy="3365798"/>
          </a:xfrm>
        </p:grpSpPr>
        <p:grpSp>
          <p:nvGrpSpPr>
            <p:cNvPr id="7" name="24 Grupo"/>
            <p:cNvGrpSpPr/>
            <p:nvPr/>
          </p:nvGrpSpPr>
          <p:grpSpPr>
            <a:xfrm>
              <a:off x="2339752" y="2348880"/>
              <a:ext cx="4067944" cy="3168352"/>
              <a:chOff x="2339752" y="2348880"/>
              <a:chExt cx="4067944" cy="3168352"/>
            </a:xfrm>
          </p:grpSpPr>
          <p:sp>
            <p:nvSpPr>
              <p:cNvPr id="14" name="13 Triángulo isósceles"/>
              <p:cNvSpPr/>
              <p:nvPr/>
            </p:nvSpPr>
            <p:spPr>
              <a:xfrm>
                <a:off x="2339752" y="2348880"/>
                <a:ext cx="4067944" cy="31683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15" name="14 Conector recto"/>
              <p:cNvCxnSpPr/>
              <p:nvPr/>
            </p:nvCxnSpPr>
            <p:spPr>
              <a:xfrm flipH="1">
                <a:off x="2771800" y="4869160"/>
                <a:ext cx="324036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H="1">
                <a:off x="3131840" y="4221088"/>
                <a:ext cx="244827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"/>
              <p:cNvCxnSpPr/>
              <p:nvPr/>
            </p:nvCxnSpPr>
            <p:spPr>
              <a:xfrm flipH="1">
                <a:off x="3635896" y="3501008"/>
                <a:ext cx="151216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CuadroTexto"/>
              <p:cNvSpPr txBox="1"/>
              <p:nvPr/>
            </p:nvSpPr>
            <p:spPr>
              <a:xfrm>
                <a:off x="3995936" y="5013176"/>
                <a:ext cx="784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err="1" smtClean="0"/>
                  <a:t>knows</a:t>
                </a:r>
                <a:endParaRPr lang="es-CL" dirty="0"/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3851920" y="4293096"/>
                <a:ext cx="125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err="1" smtClean="0"/>
                  <a:t>knows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how</a:t>
                </a:r>
                <a:endParaRPr lang="es-CL" dirty="0"/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3779912" y="3645024"/>
                <a:ext cx="1230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smtClean="0"/>
                  <a:t>shows </a:t>
                </a:r>
                <a:r>
                  <a:rPr lang="es-CL" dirty="0" err="1" smtClean="0"/>
                  <a:t>how</a:t>
                </a:r>
                <a:endParaRPr lang="es-CL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4067944" y="299695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err="1" smtClean="0"/>
                  <a:t>does</a:t>
                </a:r>
                <a:endParaRPr lang="es-CL" dirty="0"/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6660232" y="2636912"/>
              <a:ext cx="2160240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 smtClean="0"/>
                <a:t>Situaciones clínicas reales</a:t>
              </a:r>
            </a:p>
            <a:p>
              <a:endParaRPr lang="es-CL" sz="1600" dirty="0" smtClean="0"/>
            </a:p>
            <a:p>
              <a:r>
                <a:rPr lang="es-CL" sz="1600" dirty="0" smtClean="0"/>
                <a:t>Situaciones clínicas experimentales</a:t>
              </a:r>
            </a:p>
            <a:p>
              <a:endParaRPr lang="es-CL" sz="1600" dirty="0" smtClean="0"/>
            </a:p>
            <a:p>
              <a:endParaRPr lang="es-CL" sz="1600" dirty="0" smtClean="0"/>
            </a:p>
            <a:p>
              <a:r>
                <a:rPr lang="es-CL" sz="1600" dirty="0" smtClean="0"/>
                <a:t>Integra contenidos</a:t>
              </a:r>
            </a:p>
            <a:p>
              <a:endParaRPr lang="es-CL" sz="1600" dirty="0" smtClean="0"/>
            </a:p>
            <a:p>
              <a:endParaRPr lang="es-CL" sz="1600" dirty="0" smtClean="0"/>
            </a:p>
            <a:p>
              <a:r>
                <a:rPr lang="es-CL" sz="1600" dirty="0" smtClean="0"/>
                <a:t>Aprende contenidos</a:t>
              </a:r>
            </a:p>
            <a:p>
              <a:endParaRPr lang="es-CL" dirty="0"/>
            </a:p>
          </p:txBody>
        </p:sp>
        <p:cxnSp>
          <p:nvCxnSpPr>
            <p:cNvPr id="10" name="9 Conector recto de flecha"/>
            <p:cNvCxnSpPr/>
            <p:nvPr/>
          </p:nvCxnSpPr>
          <p:spPr>
            <a:xfrm>
              <a:off x="5076056" y="285293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5508104" y="3789040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5940152" y="4509120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6300192" y="5085184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CuadroTexto"/>
          <p:cNvSpPr txBox="1"/>
          <p:nvPr/>
        </p:nvSpPr>
        <p:spPr>
          <a:xfrm>
            <a:off x="6732240" y="1700808"/>
            <a:ext cx="2088231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/>
              <a:t>PAUTAS DE OBSERVACIÓN:</a:t>
            </a:r>
          </a:p>
          <a:p>
            <a:pPr algn="ctr"/>
            <a:r>
              <a:rPr lang="es-CL" sz="1100" b="1" dirty="0" smtClean="0"/>
              <a:t>Rubricas</a:t>
            </a:r>
          </a:p>
          <a:p>
            <a:pPr algn="ctr"/>
            <a:r>
              <a:rPr lang="es-CL" sz="1100" dirty="0" smtClean="0"/>
              <a:t>Revisi</a:t>
            </a:r>
            <a:r>
              <a:rPr lang="es-CL" sz="1100" dirty="0" smtClean="0"/>
              <a:t>ón historias clínicas</a:t>
            </a:r>
            <a:endParaRPr lang="es-CL" sz="1100" dirty="0" smtClean="0"/>
          </a:p>
          <a:p>
            <a:pPr algn="ctr"/>
            <a:r>
              <a:rPr lang="es-CL" sz="1100" dirty="0" smtClean="0"/>
              <a:t>portafolio</a:t>
            </a:r>
            <a:endParaRPr lang="es-CL" sz="11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732240" y="3356992"/>
            <a:ext cx="2088232" cy="6001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L" sz="1100" dirty="0" smtClean="0"/>
          </a:p>
          <a:p>
            <a:pPr algn="ctr"/>
            <a:r>
              <a:rPr lang="es-CL" sz="1100" dirty="0" smtClean="0"/>
              <a:t>EXÁMENES ORALES</a:t>
            </a:r>
          </a:p>
          <a:p>
            <a:pPr algn="ctr"/>
            <a:endParaRPr lang="es-CL" sz="11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6732240" y="4077072"/>
            <a:ext cx="2088231" cy="6001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CL" sz="1100" dirty="0" smtClean="0"/>
          </a:p>
          <a:p>
            <a:pPr algn="ctr"/>
            <a:r>
              <a:rPr lang="es-CL" sz="1100" dirty="0" smtClean="0"/>
              <a:t>PRUEBAS ESCRITAS: MCQ </a:t>
            </a:r>
          </a:p>
          <a:p>
            <a:pPr algn="ctr"/>
            <a:endParaRPr lang="es-CL" sz="11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6732240" y="2636912"/>
            <a:ext cx="2088232" cy="6001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100" dirty="0" smtClean="0"/>
              <a:t>PAUTAS DE COTEJO (check lists):</a:t>
            </a:r>
            <a:endParaRPr lang="es-CL" sz="1100" dirty="0" smtClean="0"/>
          </a:p>
          <a:p>
            <a:pPr algn="ctr"/>
            <a:r>
              <a:rPr lang="es-CL" sz="1100" dirty="0" smtClean="0"/>
              <a:t>osce</a:t>
            </a:r>
          </a:p>
          <a:p>
            <a:pPr algn="ctr"/>
            <a:r>
              <a:rPr lang="es-CL" sz="1100" dirty="0" smtClean="0"/>
              <a:t>demostraciones</a:t>
            </a:r>
            <a:endParaRPr lang="es-CL" sz="11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907704" y="260648"/>
            <a:ext cx="5469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tx2">
                    <a:lumMod val="50000"/>
                  </a:schemeClr>
                </a:solidFill>
              </a:rPr>
              <a:t>Instrumentos de Evaluación</a:t>
            </a:r>
            <a:endParaRPr lang="es-CL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594" y="2146056"/>
            <a:ext cx="2977857" cy="17306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Qué es evaluar.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Qué evaluamos.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Cómo evaluamos.</a:t>
            </a:r>
          </a:p>
          <a:p>
            <a:pPr>
              <a:lnSpc>
                <a:spcPct val="120000"/>
              </a:lnSpc>
            </a:pPr>
            <a:endParaRPr lang="es-ES" sz="18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761" y="142068"/>
            <a:ext cx="4147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Contenidos de la Sesión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570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acp.edu.au/images/dmImage/SourceImage/BTP_diagram_MSF_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295900" cy="27622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923928" y="3645024"/>
            <a:ext cx="17379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autoevaluación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796136" y="2348880"/>
            <a:ext cx="700094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P</a:t>
            </a:r>
            <a:r>
              <a:rPr lang="es-CL" dirty="0" smtClean="0"/>
              <a:t>ares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411760" y="5054851"/>
            <a:ext cx="1083650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P</a:t>
            </a:r>
            <a:r>
              <a:rPr lang="es-CL" dirty="0" smtClean="0"/>
              <a:t>acientes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2348880"/>
            <a:ext cx="903087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T</a:t>
            </a:r>
            <a:r>
              <a:rPr lang="es-CL" dirty="0" smtClean="0"/>
              <a:t>utores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123728" y="548680"/>
            <a:ext cx="553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Múltiples 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Evaluadores (360</a:t>
            </a:r>
            <a:r>
              <a:rPr lang="es-CL" sz="3600" baseline="30000" dirty="0" smtClean="0">
                <a:solidFill>
                  <a:schemeClr val="tx2">
                    <a:lumMod val="50000"/>
                  </a:schemeClr>
                </a:solidFill>
              </a:rPr>
              <a:t>º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83649" y="5095646"/>
            <a:ext cx="3031749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Miembros del equipo de salud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19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Bases de la Evaluación. Conclusiones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CL" sz="2400" dirty="0" smtClean="0"/>
              <a:t>Objetivos del Programa basados en Competencias.</a:t>
            </a:r>
          </a:p>
          <a:p>
            <a:pPr>
              <a:buNone/>
            </a:pPr>
            <a:endParaRPr lang="es-CL" sz="2400" dirty="0" smtClean="0"/>
          </a:p>
          <a:p>
            <a:r>
              <a:rPr lang="es-CL" sz="2400" dirty="0" smtClean="0"/>
              <a:t>Instrumentos de evaluación apropiados y alineados con los Objetivos del Programa.</a:t>
            </a:r>
          </a:p>
          <a:p>
            <a:pPr>
              <a:buNone/>
            </a:pPr>
            <a:endParaRPr lang="es-CL" sz="2400" dirty="0" smtClean="0"/>
          </a:p>
          <a:p>
            <a:r>
              <a:rPr lang="es-CL" sz="2400" dirty="0" smtClean="0"/>
              <a:t>Evaluación longitudinal.</a:t>
            </a:r>
          </a:p>
          <a:p>
            <a:pPr>
              <a:buNone/>
            </a:pPr>
            <a:endParaRPr lang="es-CL" sz="2400" dirty="0" smtClean="0"/>
          </a:p>
          <a:p>
            <a:r>
              <a:rPr lang="es-CL" sz="2400" dirty="0" smtClean="0"/>
              <a:t>Retroalimentación efectiva.</a:t>
            </a:r>
          </a:p>
          <a:p>
            <a:endParaRPr lang="es-CL" sz="2400" dirty="0" smtClean="0"/>
          </a:p>
          <a:p>
            <a:r>
              <a:rPr lang="es-CL" sz="2400" dirty="0" smtClean="0"/>
              <a:t>Múltiples instrumentos y múltiples evaluadores.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3460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5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594" y="2146056"/>
            <a:ext cx="2977857" cy="17306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rgbClr val="FFFF00"/>
                </a:solidFill>
                <a:latin typeface="Chalkboard"/>
                <a:cs typeface="Chalkboard"/>
              </a:rPr>
              <a:t>Qué es evaluar.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Qué evaluamos.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Cómo evaluamos.</a:t>
            </a:r>
          </a:p>
          <a:p>
            <a:pPr>
              <a:lnSpc>
                <a:spcPct val="120000"/>
              </a:lnSpc>
            </a:pPr>
            <a:endParaRPr lang="es-ES" sz="18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761" y="142068"/>
            <a:ext cx="4147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Contenidos de la Sesión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79413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Evaluar es más que Calificar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187624" y="1340768"/>
            <a:ext cx="3240360" cy="3024336"/>
            <a:chOff x="1043608" y="1556792"/>
            <a:chExt cx="2857500" cy="2857500"/>
          </a:xfrm>
        </p:grpSpPr>
        <p:pic>
          <p:nvPicPr>
            <p:cNvPr id="14338" name="Picture 2" descr="http://blogs.scientificamerican.com/observations/files/2011/11/imaging_autopsy_repla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556792"/>
              <a:ext cx="2857500" cy="2857500"/>
            </a:xfrm>
            <a:prstGeom prst="rect">
              <a:avLst/>
            </a:prstGeom>
            <a:noFill/>
          </p:spPr>
        </p:pic>
        <p:sp>
          <p:nvSpPr>
            <p:cNvPr id="5" name="4 CuadroTexto"/>
            <p:cNvSpPr txBox="1"/>
            <p:nvPr/>
          </p:nvSpPr>
          <p:spPr>
            <a:xfrm>
              <a:off x="1547664" y="278092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b="1" dirty="0" smtClean="0"/>
                <a:t>F</a:t>
              </a:r>
              <a:endParaRPr lang="es-CL" sz="2400" b="1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187624" y="4776699"/>
            <a:ext cx="3384376" cy="14773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Calificar</a:t>
            </a:r>
            <a:endParaRPr lang="es-CL" b="1" dirty="0" smtClean="0"/>
          </a:p>
          <a:p>
            <a:r>
              <a:rPr lang="es-CL" dirty="0" smtClean="0"/>
              <a:t>Juicio de aptitud</a:t>
            </a:r>
          </a:p>
          <a:p>
            <a:r>
              <a:rPr lang="es-CL" dirty="0" smtClean="0"/>
              <a:t>Ranking de alumnos</a:t>
            </a:r>
          </a:p>
          <a:p>
            <a:r>
              <a:rPr lang="es-CL" dirty="0" smtClean="0"/>
              <a:t>Observación Transversal</a:t>
            </a:r>
          </a:p>
          <a:p>
            <a:endParaRPr lang="es-CL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4797152"/>
            <a:ext cx="2952328" cy="14773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>
                    <a:lumMod val="50000"/>
                  </a:schemeClr>
                </a:solidFill>
              </a:rPr>
              <a:t>Evaluar</a:t>
            </a:r>
          </a:p>
          <a:p>
            <a:r>
              <a:rPr lang="es-CL" dirty="0" smtClean="0"/>
              <a:t>Guía para el aprendizaje</a:t>
            </a:r>
          </a:p>
          <a:p>
            <a:r>
              <a:rPr lang="es-CL" dirty="0" smtClean="0"/>
              <a:t> Educa la Auto-reflexión</a:t>
            </a:r>
          </a:p>
          <a:p>
            <a:r>
              <a:rPr lang="es-CL" dirty="0" smtClean="0"/>
              <a:t>Seguimiento Longitudinal</a:t>
            </a:r>
          </a:p>
          <a:p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9240" t="28230" r="31375" b="20470"/>
          <a:stretch/>
        </p:blipFill>
        <p:spPr>
          <a:xfrm>
            <a:off x="4628242" y="1433298"/>
            <a:ext cx="4515758" cy="29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3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s-CL" sz="3200" b="1" dirty="0" smtClean="0">
                <a:solidFill>
                  <a:schemeClr val="tx2">
                    <a:lumMod val="50000"/>
                  </a:schemeClr>
                </a:solidFill>
              </a:rPr>
              <a:t>Evaluación efectiva </a:t>
            </a:r>
            <a:r>
              <a:rPr lang="es-CL" sz="3200" dirty="0" smtClean="0">
                <a:solidFill>
                  <a:schemeClr val="tx2">
                    <a:lumMod val="50000"/>
                  </a:schemeClr>
                </a:solidFill>
              </a:rPr>
              <a:t>guía el aprendizaje hacia los Objetivos del Programa </a:t>
            </a:r>
            <a:endParaRPr lang="es-CL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6" name="Picture 4" descr="http://blog.investis.com/en/wp-content/uploads/2012/02/Turn-Right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4697901" cy="475252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940152" y="263691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Una </a:t>
            </a:r>
            <a:r>
              <a:rPr lang="es-CL" b="1" dirty="0" smtClean="0"/>
              <a:t>evaluación efectiva </a:t>
            </a:r>
            <a:r>
              <a:rPr lang="es-CL" dirty="0" smtClean="0"/>
              <a:t>permite a estudiantes y profesores conocer dónde están, por dónde avanzar y cuál es la meta.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910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1594" y="2146056"/>
            <a:ext cx="2977857" cy="17306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Qué es evaluar.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rgbClr val="FFFF00"/>
                </a:solidFill>
                <a:latin typeface="Chalkboard"/>
                <a:cs typeface="Chalkboard"/>
              </a:rPr>
              <a:t>Qué evaluamos.</a:t>
            </a: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halkboard"/>
                <a:cs typeface="Chalkboard"/>
              </a:rPr>
              <a:t>Cómo evaluamos.</a:t>
            </a:r>
          </a:p>
          <a:p>
            <a:pPr>
              <a:lnSpc>
                <a:spcPct val="120000"/>
              </a:lnSpc>
            </a:pPr>
            <a:endParaRPr lang="es-ES" sz="18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81761" y="142068"/>
            <a:ext cx="4147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Contenidos de la Sesión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161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¿Qué </a:t>
            </a:r>
            <a:r>
              <a:rPr lang="es-CL" sz="36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valuamos?</a:t>
            </a:r>
            <a:endParaRPr lang="es-CL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94678" y="1420509"/>
            <a:ext cx="197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Pirámide de Miller</a:t>
            </a:r>
            <a:endParaRPr lang="es-CL" dirty="0"/>
          </a:p>
        </p:txBody>
      </p:sp>
      <p:grpSp>
        <p:nvGrpSpPr>
          <p:cNvPr id="19" name="18 Grupo"/>
          <p:cNvGrpSpPr/>
          <p:nvPr/>
        </p:nvGrpSpPr>
        <p:grpSpPr>
          <a:xfrm>
            <a:off x="2339752" y="2348880"/>
            <a:ext cx="6480720" cy="3365798"/>
            <a:chOff x="2339752" y="2348880"/>
            <a:chExt cx="6480720" cy="3365798"/>
          </a:xfrm>
        </p:grpSpPr>
        <p:grpSp>
          <p:nvGrpSpPr>
            <p:cNvPr id="25" name="24 Grupo"/>
            <p:cNvGrpSpPr/>
            <p:nvPr/>
          </p:nvGrpSpPr>
          <p:grpSpPr>
            <a:xfrm>
              <a:off x="2339752" y="2348880"/>
              <a:ext cx="4067944" cy="3168352"/>
              <a:chOff x="2339752" y="2348880"/>
              <a:chExt cx="4067944" cy="3168352"/>
            </a:xfrm>
          </p:grpSpPr>
          <p:sp>
            <p:nvSpPr>
              <p:cNvPr id="4" name="3 Triángulo isósceles"/>
              <p:cNvSpPr/>
              <p:nvPr/>
            </p:nvSpPr>
            <p:spPr>
              <a:xfrm>
                <a:off x="2339752" y="2348880"/>
                <a:ext cx="4067944" cy="3168352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cxnSp>
            <p:nvCxnSpPr>
              <p:cNvPr id="6" name="5 Conector recto"/>
              <p:cNvCxnSpPr/>
              <p:nvPr/>
            </p:nvCxnSpPr>
            <p:spPr>
              <a:xfrm flipH="1">
                <a:off x="2771800" y="4869160"/>
                <a:ext cx="324036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 flipH="1">
                <a:off x="3131840" y="4221088"/>
                <a:ext cx="244827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H="1">
                <a:off x="3635896" y="3501008"/>
                <a:ext cx="151216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19 CuadroTexto"/>
              <p:cNvSpPr txBox="1"/>
              <p:nvPr/>
            </p:nvSpPr>
            <p:spPr>
              <a:xfrm>
                <a:off x="3995936" y="5013176"/>
                <a:ext cx="7844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err="1" smtClean="0"/>
                  <a:t>knows</a:t>
                </a:r>
                <a:endParaRPr lang="es-CL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3851920" y="4293096"/>
                <a:ext cx="125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err="1" smtClean="0"/>
                  <a:t>knows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how</a:t>
                </a:r>
                <a:endParaRPr lang="es-CL" dirty="0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3779912" y="3645024"/>
                <a:ext cx="1230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smtClean="0"/>
                  <a:t>shows </a:t>
                </a:r>
                <a:r>
                  <a:rPr lang="es-CL" dirty="0" err="1" smtClean="0"/>
                  <a:t>how</a:t>
                </a:r>
                <a:endParaRPr lang="es-CL" dirty="0"/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4067944" y="2996952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err="1" smtClean="0"/>
                  <a:t>does</a:t>
                </a:r>
                <a:endParaRPr lang="es-CL" dirty="0"/>
              </a:p>
            </p:txBody>
          </p:sp>
        </p:grpSp>
        <p:sp>
          <p:nvSpPr>
            <p:cNvPr id="26" name="25 Triángulo isósceles"/>
            <p:cNvSpPr/>
            <p:nvPr/>
          </p:nvSpPr>
          <p:spPr>
            <a:xfrm>
              <a:off x="3635896" y="2348880"/>
              <a:ext cx="1512168" cy="1152128"/>
            </a:xfrm>
            <a:prstGeom prst="triangl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660232" y="2636912"/>
              <a:ext cx="2160240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 smtClean="0"/>
                <a:t>Situaciones clínicas reales</a:t>
              </a:r>
            </a:p>
            <a:p>
              <a:endParaRPr lang="es-CL" sz="1600" dirty="0" smtClean="0"/>
            </a:p>
            <a:p>
              <a:r>
                <a:rPr lang="es-CL" sz="1600" dirty="0" smtClean="0"/>
                <a:t>Situaciones clínicas experimentales</a:t>
              </a:r>
            </a:p>
            <a:p>
              <a:endParaRPr lang="es-CL" sz="1600" dirty="0" smtClean="0"/>
            </a:p>
            <a:p>
              <a:endParaRPr lang="es-CL" sz="1600" dirty="0" smtClean="0"/>
            </a:p>
            <a:p>
              <a:r>
                <a:rPr lang="es-CL" sz="1600" dirty="0" smtClean="0"/>
                <a:t>Integra contenidos</a:t>
              </a:r>
            </a:p>
            <a:p>
              <a:endParaRPr lang="es-CL" sz="1600" dirty="0" smtClean="0"/>
            </a:p>
            <a:p>
              <a:endParaRPr lang="es-CL" sz="1600" dirty="0" smtClean="0"/>
            </a:p>
            <a:p>
              <a:r>
                <a:rPr lang="es-CL" sz="1600" dirty="0" smtClean="0"/>
                <a:t>Aprende contenidos</a:t>
              </a:r>
            </a:p>
            <a:p>
              <a:endParaRPr lang="es-CL" dirty="0"/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>
              <a:off x="5076056" y="285293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5508104" y="3789040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>
              <a:off x="5940152" y="4509120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6300192" y="5085184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75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864" y="629816"/>
            <a:ext cx="8208912" cy="1070992"/>
          </a:xfrm>
        </p:spPr>
        <p:txBody>
          <a:bodyPr anchor="t">
            <a:noAutofit/>
          </a:bodyPr>
          <a:lstStyle/>
          <a:p>
            <a:r>
              <a:rPr lang="es-CL" sz="3600" dirty="0" smtClean="0">
                <a:solidFill>
                  <a:schemeClr val="tx2">
                    <a:lumMod val="50000"/>
                  </a:schemeClr>
                </a:solidFill>
              </a:rPr>
              <a:t>Competencias</a:t>
            </a:r>
            <a:endParaRPr lang="es-CL" sz="36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3059832" y="1700808"/>
            <a:ext cx="2808312" cy="1944216"/>
            <a:chOff x="1259632" y="4077072"/>
            <a:chExt cx="2808312" cy="1944216"/>
          </a:xfrm>
        </p:grpSpPr>
        <p:sp>
          <p:nvSpPr>
            <p:cNvPr id="19" name="18 Triángulo isósceles"/>
            <p:cNvSpPr/>
            <p:nvPr/>
          </p:nvSpPr>
          <p:spPr>
            <a:xfrm>
              <a:off x="1259632" y="4077072"/>
              <a:ext cx="2808312" cy="194421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0" name="19 Conector recto"/>
            <p:cNvCxnSpPr/>
            <p:nvPr/>
          </p:nvCxnSpPr>
          <p:spPr>
            <a:xfrm flipH="1">
              <a:off x="1557897" y="5623607"/>
              <a:ext cx="223698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H="1">
              <a:off x="1806451" y="5225927"/>
              <a:ext cx="16901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>
              <a:off x="2154427" y="4784060"/>
              <a:ext cx="10439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/>
            <p:cNvSpPr txBox="1"/>
            <p:nvPr/>
          </p:nvSpPr>
          <p:spPr>
            <a:xfrm>
              <a:off x="2402981" y="5711981"/>
              <a:ext cx="667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err="1" smtClean="0"/>
                <a:t>knows</a:t>
              </a:r>
              <a:endParaRPr lang="es-CL" sz="1400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303560" y="5270114"/>
              <a:ext cx="103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err="1" smtClean="0"/>
                <a:t>knows</a:t>
              </a:r>
              <a:r>
                <a:rPr lang="es-CL" sz="1400" dirty="0" smtClean="0"/>
                <a:t> </a:t>
              </a:r>
              <a:r>
                <a:rPr lang="es-CL" sz="1400" dirty="0" err="1" smtClean="0"/>
                <a:t>how</a:t>
              </a:r>
              <a:endParaRPr lang="es-CL" sz="14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253849" y="4872433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dirty="0" smtClean="0"/>
                <a:t>shows </a:t>
              </a:r>
              <a:r>
                <a:rPr lang="es-CL" sz="1400" dirty="0" err="1" smtClean="0"/>
                <a:t>how</a:t>
              </a:r>
              <a:endParaRPr lang="es-CL" sz="14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452692" y="447475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400" b="1" dirty="0" err="1" smtClean="0">
                  <a:solidFill>
                    <a:srgbClr val="C00000"/>
                  </a:solidFill>
                </a:rPr>
                <a:t>does</a:t>
              </a:r>
              <a:endParaRPr lang="es-CL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1547664" y="4149080"/>
            <a:ext cx="6264696" cy="12003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>
                    <a:lumMod val="50000"/>
                  </a:schemeClr>
                </a:solidFill>
              </a:rPr>
              <a:t>“El uso permanente y apropiado de conocimiento, habilidades técnicas, comunicación, reflexión, valores  y emociones en la práctica médica cotidiana, en beneficio de los individuos y la comunidad”.</a:t>
            </a:r>
            <a:endParaRPr lang="es-C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572000" y="6309320"/>
            <a:ext cx="437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/>
              <a:t>Epstein. N </a:t>
            </a:r>
            <a:r>
              <a:rPr lang="es-CL" sz="1600" dirty="0" err="1" smtClean="0"/>
              <a:t>Engl</a:t>
            </a:r>
            <a:r>
              <a:rPr lang="es-CL" sz="1600" dirty="0" smtClean="0"/>
              <a:t> J </a:t>
            </a:r>
            <a:r>
              <a:rPr lang="es-CL" sz="1600" dirty="0" err="1" smtClean="0"/>
              <a:t>Med</a:t>
            </a:r>
            <a:r>
              <a:rPr lang="es-CL" sz="1600" dirty="0" smtClean="0"/>
              <a:t> 356; 4:387-96. 2007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77901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Chalkboard"/>
                <a:cs typeface="Chalkboard"/>
              </a:rPr>
              <a:t>Los Objetivos de Aprendizaje son Tridimensionales</a:t>
            </a:r>
            <a:endParaRPr lang="es-ES" sz="3200" dirty="0">
              <a:latin typeface="Chalkboard"/>
              <a:cs typeface="Chalkboard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854099" y="2250259"/>
            <a:ext cx="3442577" cy="3022938"/>
            <a:chOff x="1957247" y="2695855"/>
            <a:chExt cx="3442577" cy="3022938"/>
          </a:xfrm>
        </p:grpSpPr>
        <p:sp>
          <p:nvSpPr>
            <p:cNvPr id="3" name="Elipse 2"/>
            <p:cNvSpPr/>
            <p:nvPr/>
          </p:nvSpPr>
          <p:spPr>
            <a:xfrm>
              <a:off x="3550413" y="2695855"/>
              <a:ext cx="1849411" cy="181580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/>
            <p:cNvSpPr/>
            <p:nvPr/>
          </p:nvSpPr>
          <p:spPr>
            <a:xfrm>
              <a:off x="1957247" y="2695855"/>
              <a:ext cx="1849411" cy="181580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/>
            <p:cNvSpPr/>
            <p:nvPr/>
          </p:nvSpPr>
          <p:spPr>
            <a:xfrm>
              <a:off x="2725977" y="3902989"/>
              <a:ext cx="1849411" cy="181580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161360" y="3146164"/>
              <a:ext cx="126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COGNITIVO</a:t>
              </a:r>
              <a:endParaRPr lang="es-ES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829030" y="3179583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PSICOMOTOR</a:t>
              </a:r>
              <a:endParaRPr lang="es-ES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941232" y="46500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ACTITUDINAL</a:t>
              </a:r>
              <a:endParaRPr lang="es-ES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682295" y="281839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Conocer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73746" y="2885234"/>
            <a:ext cx="7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Hacer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26032" y="55523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Parecer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25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671</Words>
  <Application>Microsoft Macintosh PowerPoint</Application>
  <PresentationFormat>Presentación en pantalla (4:3)</PresentationFormat>
  <Paragraphs>180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Bases de la Evaluación  Principios de la Evaluación Efectiva</vt:lpstr>
      <vt:lpstr>Presentación de PowerPoint</vt:lpstr>
      <vt:lpstr>Presentación de PowerPoint</vt:lpstr>
      <vt:lpstr>Evaluar es más que Calificar</vt:lpstr>
      <vt:lpstr>Evaluación efectiva guía el aprendizaje hacia los Objetivos del Programa </vt:lpstr>
      <vt:lpstr>Presentación de PowerPoint</vt:lpstr>
      <vt:lpstr>¿Qué Evaluamos?</vt:lpstr>
      <vt:lpstr>Competencias</vt:lpstr>
      <vt:lpstr>Los Objetivos de Aprendizaje son Tridimensionales</vt:lpstr>
      <vt:lpstr>Las Competencias son multidimensionales</vt:lpstr>
      <vt:lpstr>Presentación de PowerPoint</vt:lpstr>
      <vt:lpstr>Presentación de PowerPoint</vt:lpstr>
      <vt:lpstr>Características de una Evaluación Efectiva</vt:lpstr>
      <vt:lpstr>Evaluación no alineada con Objetivo</vt:lpstr>
      <vt:lpstr>Evaluación Longitudinal</vt:lpstr>
      <vt:lpstr>Retroalimentación</vt:lpstr>
      <vt:lpstr>Sin retroalimentación…</vt:lpstr>
      <vt:lpstr>Retroalimentación Efectiva</vt:lpstr>
      <vt:lpstr>Presentación de PowerPoint</vt:lpstr>
      <vt:lpstr>Presentación de PowerPoint</vt:lpstr>
      <vt:lpstr>Bases de la Evaluación. Conclusiones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de Evaluación</dc:title>
  <dc:creator>Alberto</dc:creator>
  <cp:lastModifiedBy>Alberto</cp:lastModifiedBy>
  <cp:revision>25</cp:revision>
  <dcterms:created xsi:type="dcterms:W3CDTF">2015-05-20T20:37:53Z</dcterms:created>
  <dcterms:modified xsi:type="dcterms:W3CDTF">2015-06-19T12:29:01Z</dcterms:modified>
</cp:coreProperties>
</file>